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56"/>
  </p:notesMasterIdLst>
  <p:handoutMasterIdLst>
    <p:handoutMasterId r:id="rId57"/>
  </p:handoutMasterIdLst>
  <p:sldIdLst>
    <p:sldId id="256" r:id="rId2"/>
    <p:sldId id="284" r:id="rId3"/>
    <p:sldId id="257" r:id="rId4"/>
    <p:sldId id="258" r:id="rId5"/>
    <p:sldId id="286" r:id="rId6"/>
    <p:sldId id="287" r:id="rId7"/>
    <p:sldId id="288" r:id="rId8"/>
    <p:sldId id="289" r:id="rId9"/>
    <p:sldId id="272" r:id="rId10"/>
    <p:sldId id="336" r:id="rId11"/>
    <p:sldId id="290" r:id="rId12"/>
    <p:sldId id="291" r:id="rId13"/>
    <p:sldId id="293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660"/>
  </p:normalViewPr>
  <p:slideViewPr>
    <p:cSldViewPr>
      <p:cViewPr varScale="1">
        <p:scale>
          <a:sx n="105" d="100"/>
          <a:sy n="105" d="100"/>
        </p:scale>
        <p:origin x="-120" y="-84"/>
      </p:cViewPr>
      <p:guideLst>
        <p:guide orient="horz" pos="4319"/>
        <p:guide pos="254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0.xml"/><Relationship Id="rId13" Type="http://schemas.openxmlformats.org/officeDocument/2006/relationships/slide" Target="slides/slide36.xml"/><Relationship Id="rId3" Type="http://schemas.openxmlformats.org/officeDocument/2006/relationships/slide" Target="slides/slide24.xml"/><Relationship Id="rId7" Type="http://schemas.openxmlformats.org/officeDocument/2006/relationships/slide" Target="slides/slide29.xml"/><Relationship Id="rId12" Type="http://schemas.openxmlformats.org/officeDocument/2006/relationships/slide" Target="slides/slide35.xml"/><Relationship Id="rId2" Type="http://schemas.openxmlformats.org/officeDocument/2006/relationships/slide" Target="slides/slide22.xml"/><Relationship Id="rId1" Type="http://schemas.openxmlformats.org/officeDocument/2006/relationships/slide" Target="slides/slide21.xml"/><Relationship Id="rId6" Type="http://schemas.openxmlformats.org/officeDocument/2006/relationships/slide" Target="slides/slide27.xml"/><Relationship Id="rId11" Type="http://schemas.openxmlformats.org/officeDocument/2006/relationships/slide" Target="slides/slide34.xml"/><Relationship Id="rId5" Type="http://schemas.openxmlformats.org/officeDocument/2006/relationships/slide" Target="slides/slide26.xml"/><Relationship Id="rId10" Type="http://schemas.openxmlformats.org/officeDocument/2006/relationships/slide" Target="slides/slide32.xml"/><Relationship Id="rId4" Type="http://schemas.openxmlformats.org/officeDocument/2006/relationships/slide" Target="slides/slide25.xml"/><Relationship Id="rId9" Type="http://schemas.openxmlformats.org/officeDocument/2006/relationships/slide" Target="slides/slide31.xml"/><Relationship Id="rId14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09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DA93BE-E425-4A9D-A270-6924FD0EC809}" type="datetime1">
              <a:rPr lang="en-US"/>
              <a:pPr/>
              <a:t>1/15/2014</a:t>
            </a:fld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MARKETING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C33C64-3CDB-4EE2-B466-ADF103E690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09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BBFECB-AE75-4FEE-B713-DE5148090220}" type="datetime1">
              <a:rPr lang="en-US"/>
              <a:pPr/>
              <a:t>1/15/2014</a:t>
            </a:fld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MARKETING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38AF82-51E4-4BD0-A11B-FD58DA8DEA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CHAPTER 09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9CD12B0-BE92-4F10-897E-A1DE8B11A263}" type="datetime1">
              <a:rPr lang="en-US"/>
              <a:pPr/>
              <a:t>1/15/2014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MARKETING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BE868-77AC-4B74-A44E-94E5F9744C03}" type="slidenum">
              <a:rPr lang="en-US"/>
              <a:pPr/>
              <a:t>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662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0663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664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70665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8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97ADEB-E60F-4CDB-A3E2-B5D51639C68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0670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48B886-F3CE-4B76-9B3C-9A733082E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CBB745-579B-4D61-851D-30B62C1E46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8745DB-5C03-4C5C-B06B-4FCD2B3D0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652CF8-EC99-47A2-9CE9-CFD52D9F24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F3B3DE-2572-4A6C-A381-C6E555073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1F8CDD-4021-46EB-BE06-560BD8179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11195F-6670-48F8-96A1-D45BB5175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E1230C-99FA-43B9-8DBD-DD5833898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89F40D-345D-47FE-9D7E-9CA80A9E8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F5956A-1969-4BE5-9FCF-F055999961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13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69636" name="Group 4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69637" name="Line 5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638" name="Rectangle 6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69639" name="Rectangle 7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6964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r>
              <a:rPr lang="en-US"/>
              <a:t>Chapter 9</a:t>
            </a: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42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fld id="{9449D6DD-EE68-442E-A91A-029F81ABCB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96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CF472DF-5A23-4B56-A470-C07EBFD25BA1}" type="slidenum">
              <a:rPr lang="en-US"/>
              <a:pPr/>
              <a:t>1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/>
              <a:t>DEVELOPING A MARKETING </a:t>
            </a:r>
            <a:br>
              <a:rPr lang="en-US" sz="3200"/>
            </a:br>
            <a:r>
              <a:rPr lang="en-US" sz="3200"/>
              <a:t>STRATEGY AND MARKETING PLAN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8305800" cy="3427413"/>
          </a:xfrm>
        </p:spPr>
        <p:txBody>
          <a:bodyPr/>
          <a:lstStyle/>
          <a:p>
            <a:pPr marL="795338" indent="-795338"/>
            <a:r>
              <a:rPr lang="en-US" sz="2800" b="1">
                <a:solidFill>
                  <a:schemeClr val="accent2"/>
                </a:solidFill>
              </a:rPr>
              <a:t>9-1	</a:t>
            </a:r>
            <a:r>
              <a:rPr lang="en-US" sz="2800"/>
              <a:t>Elements of a Marketing Strategy</a:t>
            </a:r>
          </a:p>
          <a:p>
            <a:pPr marL="795338" indent="-795338"/>
            <a:r>
              <a:rPr lang="en-US" sz="2800" b="1">
                <a:solidFill>
                  <a:schemeClr val="accent2"/>
                </a:solidFill>
              </a:rPr>
              <a:t>9-2	</a:t>
            </a:r>
            <a:r>
              <a:rPr lang="en-US" sz="2800"/>
              <a:t>Marketing Mix Alternatives</a:t>
            </a:r>
          </a:p>
          <a:p>
            <a:pPr marL="795338" indent="-795338"/>
            <a:r>
              <a:rPr lang="en-US" sz="2800" b="1">
                <a:solidFill>
                  <a:schemeClr val="accent2"/>
                </a:solidFill>
              </a:rPr>
              <a:t>9-3	</a:t>
            </a:r>
            <a:r>
              <a:rPr lang="en-US" sz="2800"/>
              <a:t>Analyzing Consumer Purchase Classifications</a:t>
            </a:r>
          </a:p>
          <a:p>
            <a:pPr marL="795338" indent="-795338"/>
            <a:r>
              <a:rPr lang="en-US" sz="2800" b="1">
                <a:solidFill>
                  <a:schemeClr val="accent2"/>
                </a:solidFill>
              </a:rPr>
              <a:t>9-4	</a:t>
            </a:r>
            <a:r>
              <a:rPr lang="en-US" sz="2800"/>
              <a:t>Marketing Planning</a:t>
            </a:r>
          </a:p>
          <a:p>
            <a:pPr marL="795338" indent="-795338"/>
            <a:r>
              <a:rPr lang="en-US" sz="2800" b="1">
                <a:solidFill>
                  <a:schemeClr val="accent2"/>
                </a:solidFill>
              </a:rPr>
              <a:t>9-5	</a:t>
            </a:r>
            <a:r>
              <a:rPr lang="en-US" sz="2800"/>
              <a:t>Developing a Marketing Plan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9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as a Team 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554480"/>
                <a:gridCol w="1554480"/>
                <a:gridCol w="1554480"/>
                <a:gridCol w="155448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Elementary 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TF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we get to school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walk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Crutch</a:t>
                      </a:r>
                      <a:endParaRPr lang="en-US" dirty="0"/>
                    </a:p>
                  </a:txBody>
                  <a:tcPr anchor="ctr"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Hair Color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Brown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Blonde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Ginger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Fake (Dyed)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8745DB-5C03-4C5C-B06B-4FCD2B3D036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C4B273-BF92-4291-8E77-F61B7DCCCD86}" type="slidenum">
              <a:rPr lang="en-US"/>
              <a:pPr/>
              <a:t>11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Selecting Target Markets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 i="1" u="sng"/>
              <a:t>target market</a:t>
            </a:r>
            <a:r>
              <a:rPr lang="en-US"/>
              <a:t> is a clearly identified segment of the market to which the company wants to appeal.</a:t>
            </a:r>
          </a:p>
          <a:p>
            <a:endParaRPr lang="en-US"/>
          </a:p>
          <a:p>
            <a:r>
              <a:rPr lang="en-US"/>
              <a:t>Rather than trying to satisfy every person, a business will concentrate on a specific group to better serve them.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205531-63A1-4305-9387-6015CB76D981}" type="slidenum">
              <a:rPr lang="en-US"/>
              <a:pPr/>
              <a:t>12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Criteria #1 – Selecting Target Market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29600" cy="4343400"/>
          </a:xfrm>
        </p:spPr>
        <p:txBody>
          <a:bodyPr/>
          <a:lstStyle/>
          <a:p>
            <a:r>
              <a:rPr lang="en-US" dirty="0"/>
              <a:t>Group should have:</a:t>
            </a:r>
          </a:p>
          <a:p>
            <a:pPr lvl="1"/>
            <a:r>
              <a:rPr lang="en-US" dirty="0"/>
              <a:t>common, important needs </a:t>
            </a:r>
          </a:p>
          <a:p>
            <a:pPr lvl="1"/>
            <a:r>
              <a:rPr lang="en-US" dirty="0"/>
              <a:t>must respond in a similar way to marketing activities designed to satisfy those needs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People outside of group should have:</a:t>
            </a:r>
          </a:p>
          <a:p>
            <a:pPr lvl="1"/>
            <a:r>
              <a:rPr lang="en-US" dirty="0" smtClean="0"/>
              <a:t>Enough difference for those in market that they will not find the marketing mix satisfying.</a:t>
            </a:r>
          </a:p>
          <a:p>
            <a:pPr lvl="1"/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5800" y="396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Criteria #2 – Selecting Target Market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3F7EB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DB2A1-E5CA-4CFB-9CAE-F7A4D7AC794F}" type="slidenum">
              <a:rPr lang="en-US"/>
              <a:pPr/>
              <a:t>13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Criteria #3 – Selecting Target Market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r>
              <a:rPr lang="en-US" dirty="0"/>
              <a:t>Company needs:</a:t>
            </a:r>
          </a:p>
          <a:p>
            <a:pPr lvl="1"/>
            <a:r>
              <a:rPr lang="en-US" dirty="0"/>
              <a:t>Adequate info. about people in the market so that they can be identified and located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important wants and needs of the target market and their buying behavior must be understood well enough that an effective marketing mix can be developed.</a:t>
            </a:r>
          </a:p>
          <a:p>
            <a:pPr lvl="1"/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38200" y="3429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Criteria #4 – Selecting Target Market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F6C0C9-9EAC-4457-B63F-03D2A7B33D04}" type="slidenum">
              <a:rPr lang="en-US"/>
              <a:pPr/>
              <a:t>14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MARKETING MIX</a:t>
            </a:r>
            <a:br>
              <a:rPr lang="en-US"/>
            </a:br>
            <a:r>
              <a:rPr lang="en-US"/>
              <a:t>ALTERNATIVES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endParaRPr lang="en-US" sz="2800"/>
          </a:p>
          <a:p>
            <a:r>
              <a:rPr lang="en-US" sz="2800"/>
              <a:t>Describe aspects of a basic product that can be altered to improve its market appeal.</a:t>
            </a:r>
          </a:p>
          <a:p>
            <a:r>
              <a:rPr lang="en-US" sz="2800"/>
              <a:t>Discuss important influences on distribution, pricing, and promotions.</a:t>
            </a:r>
          </a:p>
          <a:p>
            <a:r>
              <a:rPr lang="en-US" sz="2800"/>
              <a:t>Define four stages of a product life cycle.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9-2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057BBE-926F-4F05-8179-B269BBFE3D87}" type="slidenum">
              <a:rPr lang="en-US"/>
              <a:pPr/>
              <a:t>15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Fine-Tuning the Product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r>
              <a:rPr lang="en-US"/>
              <a:t>Basic Product</a:t>
            </a:r>
          </a:p>
          <a:p>
            <a:pPr lvl="1"/>
            <a:r>
              <a:rPr lang="en-US"/>
              <a:t>Most important part of marketing mix</a:t>
            </a:r>
          </a:p>
          <a:p>
            <a:pPr lvl="1"/>
            <a:r>
              <a:rPr lang="en-US"/>
              <a:t>First factor considered by consumer</a:t>
            </a:r>
          </a:p>
          <a:p>
            <a:pPr lvl="1"/>
            <a:endParaRPr lang="en-US"/>
          </a:p>
          <a:p>
            <a:r>
              <a:rPr lang="en-US"/>
              <a:t>Product Features</a:t>
            </a:r>
          </a:p>
          <a:p>
            <a:pPr lvl="1"/>
            <a:r>
              <a:rPr lang="en-US"/>
              <a:t>Makes product different from or better than competitor</a:t>
            </a:r>
          </a:p>
          <a:p>
            <a:pPr lvl="1"/>
            <a:r>
              <a:rPr lang="en-US"/>
              <a:t>Most basic products sold w/ many additional features</a:t>
            </a:r>
          </a:p>
          <a:p>
            <a:pPr lvl="1"/>
            <a:r>
              <a:rPr lang="en-US"/>
              <a:t>Car – floor mats, heated seats, sound systems, etc.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1286C4-379F-42DC-AFC1-D64660568C3E}" type="slidenum">
              <a:rPr lang="en-US"/>
              <a:pPr/>
              <a:t>16</a:t>
            </a:fld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Fine-Tuning the Product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r>
              <a:rPr lang="en-US"/>
              <a:t>Options</a:t>
            </a:r>
          </a:p>
          <a:p>
            <a:pPr lvl="1"/>
            <a:r>
              <a:rPr lang="en-US"/>
              <a:t>Companies give consumers choices of the features they want included in their product.</a:t>
            </a:r>
          </a:p>
          <a:p>
            <a:pPr lvl="1"/>
            <a:r>
              <a:rPr lang="en-US"/>
              <a:t>Cable Service – choose basic, premium, etc.</a:t>
            </a:r>
          </a:p>
          <a:p>
            <a:pPr lvl="1"/>
            <a:endParaRPr lang="en-US"/>
          </a:p>
          <a:p>
            <a:r>
              <a:rPr lang="en-US"/>
              <a:t>Associated Services</a:t>
            </a:r>
          </a:p>
          <a:p>
            <a:pPr lvl="1"/>
            <a:r>
              <a:rPr lang="en-US"/>
              <a:t>Service provided with product may make the product easier to use, more convenient.</a:t>
            </a:r>
          </a:p>
          <a:p>
            <a:pPr lvl="1"/>
            <a:r>
              <a:rPr lang="en-US"/>
              <a:t>Set-up, Delivery, Maintenance, etc.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FD3A9D-62F7-4C6A-9624-1E8DD243ECF0}" type="slidenum">
              <a:rPr lang="en-US"/>
              <a:pPr/>
              <a:t>17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Fine-Tuning the Product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8534400" cy="4114800"/>
          </a:xfrm>
        </p:spPr>
        <p:txBody>
          <a:bodyPr/>
          <a:lstStyle/>
          <a:p>
            <a:r>
              <a:rPr lang="en-US" sz="3200"/>
              <a:t>Brand/Image</a:t>
            </a:r>
          </a:p>
          <a:p>
            <a:pPr lvl="1"/>
            <a:r>
              <a:rPr lang="en-US" sz="2800" b="1" i="1" u="sng"/>
              <a:t>Brand</a:t>
            </a:r>
            <a:r>
              <a:rPr lang="en-US" sz="2800"/>
              <a:t>: a unique name, symbol, or design that identifies a product, service, or company.</a:t>
            </a:r>
          </a:p>
          <a:p>
            <a:pPr lvl="1"/>
            <a:r>
              <a:rPr lang="en-US" sz="2600"/>
              <a:t>One of the most important buying factors to some.  </a:t>
            </a:r>
          </a:p>
          <a:p>
            <a:pPr lvl="1"/>
            <a:endParaRPr lang="en-US" sz="2600"/>
          </a:p>
          <a:p>
            <a:pPr lvl="1"/>
            <a:r>
              <a:rPr lang="en-US" sz="2800" b="1" i="1" u="sng"/>
              <a:t>Image</a:t>
            </a:r>
            <a:r>
              <a:rPr lang="en-US" sz="2800"/>
              <a:t>: a unique, memorable quality of a brand.</a:t>
            </a:r>
          </a:p>
          <a:p>
            <a:pPr lvl="1"/>
            <a:r>
              <a:rPr lang="en-US" sz="2800"/>
              <a:t>Can include quality, price, innovation, etc.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6EFB38-7580-4547-9DA2-4917ECBCBB35}" type="slidenum">
              <a:rPr lang="en-US"/>
              <a:pPr/>
              <a:t>18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Fine-Tuning the Product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85344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/>
              <a:t>Guarantee/Warranty</a:t>
            </a:r>
          </a:p>
          <a:p>
            <a:pPr lvl="1">
              <a:lnSpc>
                <a:spcPct val="90000"/>
              </a:lnSpc>
            </a:pPr>
            <a:r>
              <a:rPr lang="en-US" sz="2800" b="1" i="1" u="sng"/>
              <a:t>Guarantee</a:t>
            </a:r>
            <a:r>
              <a:rPr lang="en-US" sz="2800"/>
              <a:t>: a general promise or assurance of product quality</a:t>
            </a:r>
          </a:p>
          <a:p>
            <a:pPr lvl="1">
              <a:lnSpc>
                <a:spcPct val="90000"/>
              </a:lnSpc>
            </a:pPr>
            <a:endParaRPr lang="en-US" sz="1400"/>
          </a:p>
          <a:p>
            <a:pPr lvl="1">
              <a:lnSpc>
                <a:spcPct val="90000"/>
              </a:lnSpc>
            </a:pPr>
            <a:r>
              <a:rPr lang="en-US" sz="2800" b="1" i="1" u="sng"/>
              <a:t>Warranty</a:t>
            </a:r>
            <a:r>
              <a:rPr lang="en-US" sz="2800"/>
              <a:t>: a specific written statement of the seller’s responsibilities related to the guarantee. </a:t>
            </a:r>
          </a:p>
          <a:p>
            <a:pPr lvl="1">
              <a:lnSpc>
                <a:spcPct val="90000"/>
              </a:lnSpc>
            </a:pPr>
            <a:endParaRPr lang="en-US" sz="1200"/>
          </a:p>
          <a:p>
            <a:pPr lvl="1">
              <a:lnSpc>
                <a:spcPct val="90000"/>
              </a:lnSpc>
            </a:pPr>
            <a:r>
              <a:rPr lang="en-US" sz="2800"/>
              <a:t>Offered by companies with their products as assurance that the product will be repaired or replaced if there are problems.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BFFCC1-9FCE-4444-8DDB-2C7FF0B7F3DD}" type="slidenum">
              <a:rPr lang="en-US"/>
              <a:pPr/>
              <a:t>19</a:t>
            </a:fld>
            <a:endParaRPr 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Fine-Tuning the Product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r>
              <a:rPr lang="en-US"/>
              <a:t>Packaging</a:t>
            </a:r>
          </a:p>
          <a:p>
            <a:pPr lvl="1"/>
            <a:r>
              <a:rPr lang="en-US"/>
              <a:t>Often overlooked portion of marketing mix.</a:t>
            </a:r>
          </a:p>
          <a:p>
            <a:pPr lvl="1"/>
            <a:r>
              <a:rPr lang="en-US"/>
              <a:t>Offers protection &amp; security until consumers uses it.</a:t>
            </a:r>
          </a:p>
          <a:p>
            <a:pPr lvl="1"/>
            <a:r>
              <a:rPr lang="en-US"/>
              <a:t>Provides information to help purchasing decision.</a:t>
            </a:r>
          </a:p>
          <a:p>
            <a:pPr lvl="1"/>
            <a:endParaRPr lang="en-US"/>
          </a:p>
          <a:p>
            <a:r>
              <a:rPr lang="en-US"/>
              <a:t>Uses</a:t>
            </a:r>
          </a:p>
          <a:p>
            <a:pPr lvl="1"/>
            <a:r>
              <a:rPr lang="en-US"/>
              <a:t>By promoting other uses for the product, they essentially create new products and new sales.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75830F-F3F5-44E8-A89D-703B8FF76A65}" type="slidenum">
              <a:rPr lang="en-US"/>
              <a:pPr/>
              <a:t>2</a:t>
            </a:fld>
            <a:endParaRPr lang="en-US"/>
          </a:p>
        </p:txBody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5257800" y="1371600"/>
            <a:ext cx="3657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memorable impression is Nabisco trying to leave with consumers who view this ad?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How are the words and images in the ad used effectively?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consumer needs are the focus of the ad?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Do you believe Nabisco has clearly demonstrated how the product appeals to those needs?</a:t>
            </a:r>
          </a:p>
        </p:txBody>
      </p:sp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267325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 rot="-5400000">
            <a:off x="504032" y="5761831"/>
            <a:ext cx="728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Arial" charset="0"/>
                <a:cs typeface="Times New Roman" pitchFamily="18" charset="0"/>
              </a:rPr>
              <a:t>©KRAFT</a:t>
            </a:r>
            <a:r>
              <a:rPr lang="en-US" sz="1000">
                <a:latin typeface="Arial" charset="0"/>
              </a:rPr>
              <a:t> </a:t>
            </a:r>
          </a:p>
        </p:txBody>
      </p:sp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181600" cy="689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C62E7C-9946-442F-9DFA-405B1D392C23}" type="slidenum">
              <a:rPr lang="en-US"/>
              <a:pPr/>
              <a:t>20</a:t>
            </a:fld>
            <a:endParaRPr lang="en-US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Distribution, Price, and Promotion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r>
              <a:rPr lang="en-US" sz="2400" b="1" i="1" u="sng"/>
              <a:t>Distribution</a:t>
            </a:r>
            <a:r>
              <a:rPr lang="en-US" sz="2400"/>
              <a:t> is the marketing mix element that facilitates the physical exchange of products and services between businesses and their customers</a:t>
            </a:r>
            <a:br>
              <a:rPr lang="en-US" sz="2400"/>
            </a:br>
            <a:endParaRPr lang="en-US" sz="2400"/>
          </a:p>
          <a:p>
            <a:r>
              <a:rPr lang="en-US" sz="2400" b="1" i="1" u="sng"/>
              <a:t>Price</a:t>
            </a:r>
            <a:r>
              <a:rPr lang="en-US" sz="2400"/>
              <a:t> as a marketing mix element is defined as the amount a buyer pays as well as the methods of increasing the value of the product to the customers.</a:t>
            </a:r>
            <a:br>
              <a:rPr lang="en-US" sz="2400"/>
            </a:br>
            <a:endParaRPr lang="en-US" sz="2400"/>
          </a:p>
          <a:p>
            <a:r>
              <a:rPr lang="en-US" sz="2400" b="1" i="1" u="sng"/>
              <a:t>Promotion</a:t>
            </a:r>
            <a:r>
              <a:rPr lang="en-US" sz="2400"/>
              <a:t> includes the methods and information communicated to customers to encourage purchases and increase their satisfaction.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1C302A-98CC-4DD3-A01B-A3A893BE5B6D}" type="slidenum">
              <a:rPr lang="en-US"/>
              <a:pPr/>
              <a:t>21</a:t>
            </a:fld>
            <a:endParaRPr lang="en-US"/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/>
              <a:t>Three factors to consider when planning a marketing mix:</a:t>
            </a:r>
            <a:br>
              <a:rPr lang="en-US"/>
            </a:br>
            <a:endParaRPr lang="en-US"/>
          </a:p>
          <a:p>
            <a:pPr lvl="1"/>
            <a:r>
              <a:rPr lang="en-US"/>
              <a:t>Type of competition</a:t>
            </a:r>
            <a:br>
              <a:rPr lang="en-US"/>
            </a:br>
            <a:endParaRPr lang="en-US" sz="1200"/>
          </a:p>
          <a:p>
            <a:pPr lvl="1"/>
            <a:r>
              <a:rPr lang="en-US"/>
              <a:t>Purchase behavior of consumers</a:t>
            </a:r>
            <a:br>
              <a:rPr lang="en-US"/>
            </a:br>
            <a:endParaRPr lang="en-US" sz="1200"/>
          </a:p>
          <a:p>
            <a:pPr lvl="1"/>
            <a:r>
              <a:rPr lang="en-US"/>
              <a:t>Strengths and weaknesses of the business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8" grpId="0" build="p" bldLvl="5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8BCC7C-018F-4D55-8C9D-5BCF2D021435}" type="slidenum">
              <a:rPr lang="en-US"/>
              <a:pPr/>
              <a:t>22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u="sng"/>
              <a:t>Product Life Cycle</a:t>
            </a:r>
            <a:r>
              <a:rPr lang="en-US"/>
              <a:t>: identifies the stages a product goes through from the time it enters the market until it is no longer sold.</a:t>
            </a:r>
          </a:p>
          <a:p>
            <a:pPr>
              <a:lnSpc>
                <a:spcPct val="90000"/>
              </a:lnSpc>
            </a:pPr>
            <a:endParaRPr lang="en-US" sz="1400"/>
          </a:p>
          <a:p>
            <a:pPr>
              <a:lnSpc>
                <a:spcPct val="90000"/>
              </a:lnSpc>
            </a:pPr>
            <a:r>
              <a:rPr lang="en-US"/>
              <a:t>Four Stages determined by changes in amount of competition.</a:t>
            </a:r>
          </a:p>
          <a:p>
            <a:pPr>
              <a:lnSpc>
                <a:spcPct val="90000"/>
              </a:lnSpc>
            </a:pPr>
            <a:r>
              <a:rPr lang="en-US"/>
              <a:t>By studying the competition, a business can determine the type of marketing mix needed in each stage of the P.L.C.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bldLvl="5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FE67A4-4E82-40A5-82E8-49963D26729B}" type="slidenum">
              <a:rPr lang="en-US"/>
              <a:pPr/>
              <a:t>23</a:t>
            </a:fld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Stages of a </a:t>
            </a:r>
            <a:br>
              <a:rPr lang="en-US"/>
            </a:br>
            <a:r>
              <a:rPr lang="en-US"/>
              <a:t>Product Life Cycle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772400" cy="3733800"/>
          </a:xfrm>
        </p:spPr>
        <p:txBody>
          <a:bodyPr/>
          <a:lstStyle/>
          <a:p>
            <a:r>
              <a:rPr lang="en-US"/>
              <a:t>Introduction</a:t>
            </a:r>
          </a:p>
          <a:p>
            <a:pPr lvl="3"/>
            <a:endParaRPr lang="en-US"/>
          </a:p>
          <a:p>
            <a:r>
              <a:rPr lang="en-US"/>
              <a:t>Growth</a:t>
            </a:r>
          </a:p>
          <a:p>
            <a:pPr lvl="3"/>
            <a:endParaRPr lang="en-US"/>
          </a:p>
          <a:p>
            <a:r>
              <a:rPr lang="en-US"/>
              <a:t>Maturity</a:t>
            </a:r>
          </a:p>
          <a:p>
            <a:pPr lvl="3"/>
            <a:endParaRPr lang="en-US"/>
          </a:p>
          <a:p>
            <a:r>
              <a:rPr lang="en-US"/>
              <a:t>Decline</a:t>
            </a:r>
          </a:p>
        </p:txBody>
      </p:sp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752600"/>
            <a:ext cx="510381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CC878-1CC9-48D8-9985-6575AF62A558}" type="slidenum">
              <a:rPr lang="en-US"/>
              <a:pPr/>
              <a:t>24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</a:t>
            </a:r>
          </a:p>
          <a:p>
            <a:pPr lvl="1">
              <a:lnSpc>
                <a:spcPct val="90000"/>
              </a:lnSpc>
            </a:pPr>
            <a:r>
              <a:rPr lang="en-US"/>
              <a:t>New product introduced, basic stage of product.</a:t>
            </a:r>
          </a:p>
          <a:p>
            <a:pPr lvl="1">
              <a:lnSpc>
                <a:spcPct val="90000"/>
              </a:lnSpc>
            </a:pPr>
            <a:endParaRPr lang="en-US" sz="1200"/>
          </a:p>
          <a:p>
            <a:pPr lvl="1">
              <a:lnSpc>
                <a:spcPct val="90000"/>
              </a:lnSpc>
            </a:pPr>
            <a:r>
              <a:rPr lang="en-US"/>
              <a:t>Distribution - small to start, too risky &amp; expensive to try a widespread distribution. </a:t>
            </a:r>
          </a:p>
          <a:p>
            <a:pPr lvl="1">
              <a:lnSpc>
                <a:spcPct val="90000"/>
              </a:lnSpc>
            </a:pPr>
            <a:endParaRPr lang="en-US" sz="1200"/>
          </a:p>
          <a:p>
            <a:pPr lvl="1">
              <a:lnSpc>
                <a:spcPct val="90000"/>
              </a:lnSpc>
            </a:pPr>
            <a:r>
              <a:rPr lang="en-US"/>
              <a:t>Price is higher to start - Some people are willing to pay higher price to be the first to have them.</a:t>
            </a:r>
          </a:p>
          <a:p>
            <a:pPr lvl="1">
              <a:lnSpc>
                <a:spcPct val="90000"/>
              </a:lnSpc>
            </a:pPr>
            <a:endParaRPr lang="en-US" sz="1200"/>
          </a:p>
          <a:p>
            <a:pPr lvl="1">
              <a:lnSpc>
                <a:spcPct val="90000"/>
              </a:lnSpc>
            </a:pPr>
            <a:r>
              <a:rPr lang="en-US"/>
              <a:t>Promotion focuses on “NEW” and exciting info to encourage consumers to buy.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bldLvl="5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E7C44F-6E8F-49D5-9739-0948752EBADD}" type="slidenum">
              <a:rPr lang="en-US"/>
              <a:pPr/>
              <a:t>25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Growth:</a:t>
            </a:r>
          </a:p>
          <a:p>
            <a:pPr lvl="1">
              <a:lnSpc>
                <a:spcPct val="90000"/>
              </a:lnSpc>
            </a:pPr>
            <a:r>
              <a:rPr lang="en-US"/>
              <a:t>Product successfully introduced = rapid sales</a:t>
            </a:r>
            <a:br>
              <a:rPr lang="en-US"/>
            </a:br>
            <a:r>
              <a:rPr lang="en-US"/>
              <a:t>Competitors enter market, add features, brands</a:t>
            </a:r>
          </a:p>
          <a:p>
            <a:pPr lvl="1">
              <a:lnSpc>
                <a:spcPct val="90000"/>
              </a:lnSpc>
            </a:pPr>
            <a:r>
              <a:rPr lang="en-US"/>
              <a:t>Distribution – more competitors means more distribution needed to spread product &amp; sales</a:t>
            </a:r>
          </a:p>
          <a:p>
            <a:pPr lvl="1">
              <a:lnSpc>
                <a:spcPct val="90000"/>
              </a:lnSpc>
            </a:pPr>
            <a:r>
              <a:rPr lang="en-US"/>
              <a:t>Price – customers see range of prices, have more choices of brands, features, options, etc.</a:t>
            </a:r>
          </a:p>
          <a:p>
            <a:pPr lvl="1">
              <a:lnSpc>
                <a:spcPct val="90000"/>
              </a:lnSpc>
            </a:pPr>
            <a:r>
              <a:rPr lang="en-US"/>
              <a:t>Promotion- more competitive, attract consumers who have not tried the product yet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bldLvl="5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2FF1C5-F131-4BB9-B6EF-8017CE87403B}" type="slidenum">
              <a:rPr lang="en-US"/>
              <a:pPr/>
              <a:t>26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Maturity:</a:t>
            </a:r>
            <a:r>
              <a:rPr lang="en-US"/>
              <a:t> </a:t>
            </a:r>
          </a:p>
          <a:p>
            <a:pPr lvl="1">
              <a:lnSpc>
                <a:spcPct val="90000"/>
              </a:lnSpc>
            </a:pPr>
            <a:r>
              <a:rPr lang="en-US"/>
              <a:t>Product – Sales peak, profits begin to decline, consumers aware – made their buying decision</a:t>
            </a:r>
          </a:p>
          <a:p>
            <a:pPr lvl="1">
              <a:lnSpc>
                <a:spcPct val="90000"/>
              </a:lnSpc>
            </a:pPr>
            <a:r>
              <a:rPr lang="en-US"/>
              <a:t>Distribution – increase availability so consumers can easily obtain them, sold everywhere</a:t>
            </a:r>
          </a:p>
          <a:p>
            <a:pPr lvl="1">
              <a:lnSpc>
                <a:spcPct val="90000"/>
              </a:lnSpc>
            </a:pPr>
            <a:r>
              <a:rPr lang="en-US"/>
              <a:t>Price – customers view competing products as very similar and pay more attention to prices.</a:t>
            </a:r>
          </a:p>
          <a:p>
            <a:pPr lvl="1">
              <a:lnSpc>
                <a:spcPct val="90000"/>
              </a:lnSpc>
            </a:pPr>
            <a:r>
              <a:rPr lang="en-US"/>
              <a:t>Promotion – continuous reminders of brand and persuade consumers that they are the best.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bldLvl="5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34D46A-F1B6-4095-B4D6-A9CE5FECD1DD}" type="slidenum">
              <a:rPr lang="en-US"/>
              <a:pPr/>
              <a:t>27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Product Life Cycle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Decline: </a:t>
            </a:r>
          </a:p>
          <a:p>
            <a:pPr lvl="1"/>
            <a:r>
              <a:rPr lang="en-US"/>
              <a:t>Product – no longer satisfying, new and better options are available, sales drop rapidly.</a:t>
            </a:r>
          </a:p>
          <a:p>
            <a:pPr lvl="1"/>
            <a:r>
              <a:rPr lang="en-US"/>
              <a:t>Distribution- cut back to only profitable locations</a:t>
            </a:r>
          </a:p>
          <a:p>
            <a:pPr lvl="1"/>
            <a:r>
              <a:rPr lang="en-US"/>
              <a:t>Price – difficult to manage, usually reduced to continue to sell product, lose profit</a:t>
            </a:r>
          </a:p>
          <a:p>
            <a:pPr lvl="1"/>
            <a:r>
              <a:rPr lang="en-US"/>
              <a:t>Promotion – reduced costs, choose less expensive media, promote less frequently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bldLvl="5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78038-2F73-436B-932F-360092337F48}" type="slidenum">
              <a:rPr lang="en-US"/>
              <a:pPr/>
              <a:t>28</a:t>
            </a:fld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CONSUMER </a:t>
            </a:r>
            <a:br>
              <a:rPr lang="en-US"/>
            </a:br>
            <a:r>
              <a:rPr lang="en-US"/>
              <a:t>PURCHASE CLASSIFICATIONS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endParaRPr lang="en-US"/>
          </a:p>
          <a:p>
            <a:r>
              <a:rPr lang="en-US"/>
              <a:t>Describe the four consumer purchase classifications.</a:t>
            </a:r>
          </a:p>
          <a:p>
            <a:r>
              <a:rPr lang="en-US"/>
              <a:t>Explain how purchase classifications affect marketing planning.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9-3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7C2C0F-965C-44F7-A8A3-7AC84680BEFC}" type="slidenum">
              <a:rPr lang="en-US"/>
              <a:pPr/>
              <a:t>29</a:t>
            </a:fld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n-US" sz="2800" b="1" i="1" u="sng"/>
              <a:t>Consumer Purchase Classifications:</a:t>
            </a:r>
            <a:r>
              <a:rPr lang="en-US" sz="2800"/>
              <a:t> describe ways consumers shop for products.</a:t>
            </a:r>
            <a:br>
              <a:rPr lang="en-US" sz="2800"/>
            </a:br>
            <a:endParaRPr lang="en-US" sz="2800"/>
          </a:p>
          <a:p>
            <a:r>
              <a:rPr lang="en-US" sz="2800"/>
              <a:t>CPC system is based on two factors:</a:t>
            </a:r>
          </a:p>
          <a:p>
            <a:pPr lvl="1">
              <a:buClr>
                <a:schemeClr val="tx2"/>
              </a:buClr>
            </a:pPr>
            <a:r>
              <a:rPr lang="en-US"/>
              <a:t>Importance of the purchase to the consumer</a:t>
            </a:r>
          </a:p>
          <a:p>
            <a:pPr lvl="1">
              <a:buClr>
                <a:schemeClr val="tx2"/>
              </a:buClr>
            </a:pPr>
            <a:r>
              <a:rPr lang="en-US"/>
              <a:t>Willingness of the consumer to shop and compare products before making purchase</a:t>
            </a:r>
          </a:p>
          <a:p>
            <a:endParaRPr lang="en-US" sz="280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Consumers Shop</a:t>
            </a: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2B74B-FC58-43BC-BAE4-D7E8E93F392A}" type="slidenum">
              <a:rPr lang="en-US"/>
              <a:pPr/>
              <a:t>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ELEMENTS OF</a:t>
            </a:r>
            <a:br>
              <a:rPr lang="en-US"/>
            </a:br>
            <a:r>
              <a:rPr lang="en-US"/>
              <a:t>A MARKETING STRATEGY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br>
              <a:rPr 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/>
          </a:p>
          <a:p>
            <a:r>
              <a:rPr lang="en-US" sz="3000"/>
              <a:t>Describe how market segments are defined.</a:t>
            </a:r>
            <a:br>
              <a:rPr lang="en-US" sz="3000"/>
            </a:br>
            <a:endParaRPr lang="en-US" sz="3000"/>
          </a:p>
          <a:p>
            <a:r>
              <a:rPr lang="en-US" sz="3000"/>
              <a:t>Understand the four criteria that an effective target market must meet.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9-1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ECEA80-6616-4055-9313-62B01ED910B8}" type="slidenum">
              <a:rPr lang="en-US"/>
              <a:pPr/>
              <a:t>30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/>
              <a:t>Classifying Products </a:t>
            </a:r>
            <a:br>
              <a:rPr lang="en-US"/>
            </a:br>
            <a:r>
              <a:rPr lang="en-US"/>
              <a:t>#1 - Convenience Goods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95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sz="3000" b="1" i="1" u="sng"/>
              <a:t>Staple goods</a:t>
            </a:r>
            <a:r>
              <a:rPr lang="en-US" sz="3000"/>
              <a:t> - regular, routine purchases,  aware of needs they satisfy, preferred brands</a:t>
            </a:r>
          </a:p>
          <a:p>
            <a:pPr lvl="1">
              <a:spcBef>
                <a:spcPct val="10000"/>
              </a:spcBef>
            </a:pPr>
            <a:r>
              <a:rPr lang="en-US"/>
              <a:t>Bread, milk, toothpaste, etc.</a:t>
            </a:r>
          </a:p>
          <a:p>
            <a:pPr>
              <a:spcBef>
                <a:spcPct val="10000"/>
              </a:spcBef>
            </a:pPr>
            <a:r>
              <a:rPr lang="en-US" sz="3000" b="1" i="1" u="sng"/>
              <a:t>Impulse goods</a:t>
            </a:r>
            <a:r>
              <a:rPr lang="en-US" sz="3000"/>
              <a:t> - items bought on the spur of the moment without advanced planning</a:t>
            </a:r>
          </a:p>
          <a:p>
            <a:pPr lvl="1">
              <a:spcBef>
                <a:spcPct val="10000"/>
              </a:spcBef>
            </a:pPr>
            <a:r>
              <a:rPr lang="en-US"/>
              <a:t>Candy, magazines, unique items, etc.</a:t>
            </a:r>
          </a:p>
          <a:p>
            <a:pPr>
              <a:spcBef>
                <a:spcPct val="10000"/>
              </a:spcBef>
            </a:pPr>
            <a:r>
              <a:rPr lang="en-US" sz="3000" b="1" i="1" u="sng"/>
              <a:t>Emergency goods</a:t>
            </a:r>
            <a:r>
              <a:rPr lang="en-US" sz="3000"/>
              <a:t> – products purchased as a result of an urgent need.</a:t>
            </a:r>
          </a:p>
          <a:p>
            <a:pPr lvl="1">
              <a:spcBef>
                <a:spcPct val="10000"/>
              </a:spcBef>
            </a:pPr>
            <a:r>
              <a:rPr lang="en-US"/>
              <a:t>Tow service, ambulance, plumbing repair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238D6A-DF13-4946-B742-FB6743294B3A}" type="slidenum">
              <a:rPr lang="en-US"/>
              <a:pPr/>
              <a:t>31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Classifying Products </a:t>
            </a:r>
            <a:br>
              <a:rPr lang="en-US"/>
            </a:br>
            <a:r>
              <a:rPr lang="en-US"/>
              <a:t>#2 - Shopping Goods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82000" cy="4114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 sz="3000"/>
              <a:t>Most major purchases are shopping goods</a:t>
            </a:r>
          </a:p>
          <a:p>
            <a:pPr>
              <a:spcBef>
                <a:spcPct val="10000"/>
              </a:spcBef>
            </a:pPr>
            <a:r>
              <a:rPr lang="en-US" sz="3000"/>
              <a:t>Typically more expensive than conveniences</a:t>
            </a:r>
          </a:p>
          <a:p>
            <a:pPr>
              <a:spcBef>
                <a:spcPct val="10000"/>
              </a:spcBef>
            </a:pPr>
            <a:r>
              <a:rPr lang="en-US" sz="3000"/>
              <a:t>Examples include: clothes, cars, houses, etc.</a:t>
            </a:r>
            <a:br>
              <a:rPr lang="en-US" sz="3000"/>
            </a:br>
            <a:r>
              <a:rPr lang="en-US" sz="1200"/>
              <a:t> </a:t>
            </a:r>
          </a:p>
          <a:p>
            <a:pPr lvl="1">
              <a:spcBef>
                <a:spcPct val="10000"/>
              </a:spcBef>
            </a:pPr>
            <a:r>
              <a:rPr lang="en-US" b="1" i="1" u="sng"/>
              <a:t>Attribute-based goods</a:t>
            </a:r>
            <a:r>
              <a:rPr lang="en-US"/>
              <a:t>: consumer considers a number of factors to determine the best value.</a:t>
            </a:r>
          </a:p>
          <a:p>
            <a:pPr lvl="1">
              <a:spcBef>
                <a:spcPct val="10000"/>
              </a:spcBef>
            </a:pPr>
            <a:r>
              <a:rPr lang="en-US" b="1" i="1" u="sng"/>
              <a:t>Price-based goods</a:t>
            </a:r>
            <a:r>
              <a:rPr lang="en-US"/>
              <a:t>: products that consumers believe are similar but have significant price differences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519F94-A023-4DB6-8C80-70FA4F3385DC}" type="slidenum">
              <a:rPr lang="en-US"/>
              <a:pPr/>
              <a:t>32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Classifying Products </a:t>
            </a:r>
            <a:br>
              <a:rPr lang="en-US"/>
            </a:br>
            <a:r>
              <a:rPr lang="en-US"/>
              <a:t>Specialty &amp; Unsought Goods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82000" cy="4114800"/>
          </a:xfrm>
        </p:spPr>
        <p:txBody>
          <a:bodyPr/>
          <a:lstStyle/>
          <a:p>
            <a:pPr marL="609600" indent="-609600">
              <a:spcBef>
                <a:spcPct val="10000"/>
              </a:spcBef>
              <a:buFont typeface="Wingdings" pitchFamily="2" charset="2"/>
              <a:buAutoNum type="arabicPeriod" startAt="3"/>
            </a:pPr>
            <a:r>
              <a:rPr lang="en-US" b="1" i="1" u="sng"/>
              <a:t>Specialty Goods</a:t>
            </a:r>
          </a:p>
          <a:p>
            <a:pPr marL="877888" lvl="1" indent="-533400">
              <a:spcBef>
                <a:spcPct val="10000"/>
              </a:spcBef>
            </a:pPr>
            <a:r>
              <a:rPr lang="en-US"/>
              <a:t>Products with strong brand loyalty</a:t>
            </a:r>
          </a:p>
          <a:p>
            <a:pPr marL="877888" lvl="1" indent="-533400">
              <a:spcBef>
                <a:spcPct val="10000"/>
              </a:spcBef>
            </a:pPr>
            <a:r>
              <a:rPr lang="en-US"/>
              <a:t>So satisfying that consumers will not consider buying anything else as a substitute</a:t>
            </a:r>
            <a:br>
              <a:rPr lang="en-US"/>
            </a:br>
            <a:endParaRPr lang="en-US"/>
          </a:p>
          <a:p>
            <a:pPr marL="609600" indent="-609600">
              <a:spcBef>
                <a:spcPct val="10000"/>
              </a:spcBef>
              <a:buFont typeface="Wingdings" pitchFamily="2" charset="2"/>
              <a:buAutoNum type="arabicPeriod" startAt="4"/>
            </a:pPr>
            <a:r>
              <a:rPr lang="en-US" b="1" i="1" u="sng"/>
              <a:t>Unsought Goods</a:t>
            </a:r>
          </a:p>
          <a:p>
            <a:pPr marL="877888" lvl="1" indent="-533400">
              <a:spcBef>
                <a:spcPct val="10000"/>
              </a:spcBef>
            </a:pPr>
            <a:r>
              <a:rPr lang="en-US"/>
              <a:t>Products that consumers do not want to buy</a:t>
            </a:r>
          </a:p>
          <a:p>
            <a:pPr marL="877888" lvl="1" indent="-533400">
              <a:spcBef>
                <a:spcPct val="10000"/>
              </a:spcBef>
            </a:pPr>
            <a:r>
              <a:rPr lang="en-US"/>
              <a:t>Does not fill customer need, unsought, unsold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FA520B-EBAA-4A38-8D7C-BD295019FF1F}" type="slidenum">
              <a:rPr lang="en-US"/>
              <a:pPr/>
              <a:t>33</a:t>
            </a:fld>
            <a:endParaRPr lang="en-US"/>
          </a:p>
        </p:txBody>
      </p:sp>
      <p:sp>
        <p:nvSpPr>
          <p:cNvPr id="51204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Purchase</a:t>
            </a:r>
            <a:br>
              <a:rPr lang="en-US"/>
            </a:br>
            <a:r>
              <a:rPr lang="en-US"/>
              <a:t>Classifications in Marketing</a:t>
            </a:r>
          </a:p>
        </p:txBody>
      </p:sp>
      <p:sp>
        <p:nvSpPr>
          <p:cNvPr id="51205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3657600"/>
          </a:xfrm>
        </p:spPr>
        <p:txBody>
          <a:bodyPr/>
          <a:lstStyle/>
          <a:p>
            <a:r>
              <a:rPr lang="en-US"/>
              <a:t>Purchase Classifications help marketers better understand consumer behaviors.</a:t>
            </a:r>
          </a:p>
          <a:p>
            <a:endParaRPr lang="en-US"/>
          </a:p>
          <a:p>
            <a:r>
              <a:rPr lang="en-US"/>
              <a:t>Each classification requires a different mix in order to effectively respond to consumer needs.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F45FDF-A14B-4185-B1C5-23BA5C57DAFE}" type="slidenum">
              <a:rPr lang="en-US"/>
              <a:pPr/>
              <a:t>34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/>
              <a:t>Using Purchase</a:t>
            </a:r>
            <a:br>
              <a:rPr lang="en-US"/>
            </a:br>
            <a:r>
              <a:rPr lang="en-US"/>
              <a:t>Classifications in Marketing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95800"/>
          </a:xfrm>
        </p:spPr>
        <p:txBody>
          <a:bodyPr/>
          <a:lstStyle/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#1 Convenience Goods – Location</a:t>
            </a:r>
            <a:br>
              <a:rPr lang="en-US"/>
            </a:br>
            <a:endParaRPr lang="en-US" sz="1200" b="1" i="1" u="sng"/>
          </a:p>
          <a:p>
            <a:pPr>
              <a:spcBef>
                <a:spcPct val="10000"/>
              </a:spcBef>
            </a:pPr>
            <a:r>
              <a:rPr lang="en-US" sz="3000" b="1" i="1" u="sng"/>
              <a:t>Staple goods</a:t>
            </a:r>
            <a:r>
              <a:rPr lang="en-US" sz="3000"/>
              <a:t> – price important</a:t>
            </a:r>
          </a:p>
          <a:p>
            <a:pPr lvl="1">
              <a:spcBef>
                <a:spcPct val="10000"/>
              </a:spcBef>
            </a:pPr>
            <a:r>
              <a:rPr lang="en-US" sz="2400"/>
              <a:t>promotion used to remind people of brand and image</a:t>
            </a:r>
            <a:r>
              <a:rPr lang="en-US" sz="2600"/>
              <a:t> </a:t>
            </a:r>
            <a:br>
              <a:rPr lang="en-US" sz="2600"/>
            </a:br>
            <a:endParaRPr lang="en-US" sz="1200"/>
          </a:p>
          <a:p>
            <a:pPr>
              <a:spcBef>
                <a:spcPct val="10000"/>
              </a:spcBef>
            </a:pPr>
            <a:r>
              <a:rPr lang="en-US" sz="3000" b="1" i="1" u="sng"/>
              <a:t>Impulse goods</a:t>
            </a:r>
            <a:r>
              <a:rPr lang="en-US" sz="3000"/>
              <a:t> – price less important</a:t>
            </a:r>
          </a:p>
          <a:p>
            <a:pPr lvl="1">
              <a:spcBef>
                <a:spcPct val="10000"/>
              </a:spcBef>
            </a:pPr>
            <a:r>
              <a:rPr lang="en-US" sz="2400"/>
              <a:t>promotion - remind people of the need to be satisfied</a:t>
            </a:r>
            <a:br>
              <a:rPr lang="en-US" sz="2400"/>
            </a:br>
            <a:endParaRPr lang="en-US" sz="1200"/>
          </a:p>
          <a:p>
            <a:pPr>
              <a:spcBef>
                <a:spcPct val="10000"/>
              </a:spcBef>
            </a:pPr>
            <a:r>
              <a:rPr lang="en-US" sz="3000" b="1" i="1" u="sng"/>
              <a:t>Emergency goods</a:t>
            </a:r>
            <a:r>
              <a:rPr lang="en-US" sz="3000"/>
              <a:t>- </a:t>
            </a:r>
            <a:r>
              <a:rPr lang="en-US" sz="2900"/>
              <a:t>price minor consideration</a:t>
            </a:r>
          </a:p>
          <a:p>
            <a:pPr lvl="1">
              <a:spcBef>
                <a:spcPct val="10000"/>
              </a:spcBef>
            </a:pPr>
            <a:r>
              <a:rPr lang="en-US" sz="2400"/>
              <a:t>promotion- remind people of location and availability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2E1862-9CDC-49AB-9503-EB7E26A82828}" type="slidenum">
              <a:rPr lang="en-US"/>
              <a:pPr/>
              <a:t>35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/>
              <a:t>Using Purchase</a:t>
            </a:r>
            <a:br>
              <a:rPr lang="en-US"/>
            </a:br>
            <a:r>
              <a:rPr lang="en-US"/>
              <a:t>Classifications in Marketing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95800"/>
          </a:xfrm>
        </p:spPr>
        <p:txBody>
          <a:bodyPr/>
          <a:lstStyle/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#2 Shopping Goods – Promotion</a:t>
            </a:r>
          </a:p>
          <a:p>
            <a:pPr lvl="1">
              <a:spcBef>
                <a:spcPct val="10000"/>
              </a:spcBef>
            </a:pPr>
            <a:r>
              <a:rPr lang="en-US"/>
              <a:t>Emphasizes the quality of product that consumers believe are most important.</a:t>
            </a:r>
          </a:p>
          <a:p>
            <a:pPr lvl="1">
              <a:spcBef>
                <a:spcPct val="10000"/>
              </a:spcBef>
            </a:pPr>
            <a:r>
              <a:rPr lang="en-US"/>
              <a:t>Helps consumers compare products or brands</a:t>
            </a:r>
          </a:p>
          <a:p>
            <a:pPr lvl="1">
              <a:spcBef>
                <a:spcPct val="10000"/>
              </a:spcBef>
            </a:pPr>
            <a:endParaRPr lang="en-US" sz="1200"/>
          </a:p>
          <a:p>
            <a:pPr>
              <a:spcBef>
                <a:spcPct val="10000"/>
              </a:spcBef>
            </a:pPr>
            <a:r>
              <a:rPr lang="en-US"/>
              <a:t>Promotion will focus on:</a:t>
            </a:r>
          </a:p>
          <a:p>
            <a:pPr>
              <a:spcBef>
                <a:spcPct val="10000"/>
              </a:spcBef>
            </a:pPr>
            <a:endParaRPr lang="en-US" sz="1200" b="1" i="1" u="sng"/>
          </a:p>
          <a:p>
            <a:pPr>
              <a:spcBef>
                <a:spcPct val="10000"/>
              </a:spcBef>
            </a:pPr>
            <a:r>
              <a:rPr lang="en-US" sz="2800" b="1" i="1" u="sng"/>
              <a:t>Attribute-based goods</a:t>
            </a:r>
            <a:r>
              <a:rPr lang="en-US" sz="2800"/>
              <a:t>: product mix important</a:t>
            </a:r>
            <a:br>
              <a:rPr lang="en-US" sz="2800"/>
            </a:br>
            <a:endParaRPr lang="en-US" sz="1200"/>
          </a:p>
          <a:p>
            <a:pPr>
              <a:spcBef>
                <a:spcPct val="10000"/>
              </a:spcBef>
            </a:pPr>
            <a:r>
              <a:rPr lang="en-US" sz="2800" b="1" i="1" u="sng"/>
              <a:t>Price-based goods</a:t>
            </a:r>
            <a:r>
              <a:rPr lang="en-US" sz="2800"/>
              <a:t>: price mix important</a:t>
            </a:r>
          </a:p>
          <a:p>
            <a:pPr>
              <a:spcBef>
                <a:spcPct val="10000"/>
              </a:spcBef>
            </a:pPr>
            <a:endParaRPr lang="en-US" sz="2800"/>
          </a:p>
          <a:p>
            <a:pPr lvl="1">
              <a:spcBef>
                <a:spcPct val="10000"/>
              </a:spcBef>
            </a:pPr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1249A3-F503-4912-977D-F88A52D95584}" type="slidenum">
              <a:rPr lang="en-US"/>
              <a:pPr/>
              <a:t>36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/>
              <a:t>Using Purchase</a:t>
            </a:r>
            <a:br>
              <a:rPr lang="en-US"/>
            </a:br>
            <a:r>
              <a:rPr lang="en-US"/>
              <a:t>Classifications in Marketing 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458200" cy="4495800"/>
          </a:xfrm>
        </p:spPr>
        <p:txBody>
          <a:bodyPr/>
          <a:lstStyle/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#3 Specialty Goods </a:t>
            </a:r>
          </a:p>
          <a:p>
            <a:pPr>
              <a:spcBef>
                <a:spcPct val="10000"/>
              </a:spcBef>
            </a:pPr>
            <a:r>
              <a:rPr lang="en-US" sz="3000"/>
              <a:t>Emphasis in the marketing mix will depend on why consumers believe it is a specialty good.</a:t>
            </a:r>
            <a:br>
              <a:rPr lang="en-US" sz="3000"/>
            </a:br>
            <a:r>
              <a:rPr lang="en-US" sz="1200"/>
              <a:t> </a:t>
            </a:r>
          </a:p>
          <a:p>
            <a:pPr lvl="1">
              <a:spcBef>
                <a:spcPct val="10000"/>
              </a:spcBef>
            </a:pPr>
            <a:r>
              <a:rPr lang="en-US" sz="2600"/>
              <a:t>Product - unique or quality product?</a:t>
            </a:r>
          </a:p>
          <a:p>
            <a:pPr lvl="1">
              <a:spcBef>
                <a:spcPct val="10000"/>
              </a:spcBef>
            </a:pPr>
            <a:r>
              <a:rPr lang="en-US" sz="2600"/>
              <a:t>Place - preferred because of location/convenience? </a:t>
            </a:r>
          </a:p>
          <a:p>
            <a:pPr lvl="1">
              <a:spcBef>
                <a:spcPct val="10000"/>
              </a:spcBef>
            </a:pPr>
            <a:r>
              <a:rPr lang="en-US" sz="2600"/>
              <a:t>Price - preferred because it’s the best price?</a:t>
            </a:r>
          </a:p>
          <a:p>
            <a:pPr lvl="1">
              <a:spcBef>
                <a:spcPct val="10000"/>
              </a:spcBef>
            </a:pPr>
            <a:r>
              <a:rPr lang="en-US" sz="2600"/>
              <a:t>Promotion - creates excitement, unique image, or belief that product is superior to others?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5D7894-1991-465B-999C-BF294F47D672}" type="slidenum">
              <a:rPr lang="en-US"/>
              <a:pPr/>
              <a:t>37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/>
              <a:t>Using Purchase</a:t>
            </a:r>
            <a:br>
              <a:rPr lang="en-US"/>
            </a:br>
            <a:r>
              <a:rPr lang="en-US"/>
              <a:t>Classifications in Marketing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95800"/>
          </a:xfrm>
        </p:spPr>
        <p:txBody>
          <a:bodyPr/>
          <a:lstStyle/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/>
              <a:t>#4 Unsought Goods </a:t>
            </a:r>
          </a:p>
          <a:p>
            <a:pPr>
              <a:spcBef>
                <a:spcPct val="10000"/>
              </a:spcBef>
            </a:pPr>
            <a:r>
              <a:rPr lang="en-US"/>
              <a:t>Consumers must be aware of the product, how it satisfies their needs, and where they can purchase it.</a:t>
            </a:r>
            <a:br>
              <a:rPr lang="en-US"/>
            </a:br>
            <a:endParaRPr lang="en-US"/>
          </a:p>
          <a:p>
            <a:pPr>
              <a:spcBef>
                <a:spcPct val="10000"/>
              </a:spcBef>
            </a:pPr>
            <a:r>
              <a:rPr lang="en-US"/>
              <a:t>If it is still unsought – Product mix must be re-evaluated and redesigned to make it a product consumers want.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60CDED-3B63-40D5-8773-F99B486B18BB}" type="slidenum">
              <a:rPr lang="en-US"/>
              <a:pPr/>
              <a:t>38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MARKETING PLANNING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endParaRPr lang="en-US"/>
          </a:p>
          <a:p>
            <a:r>
              <a:rPr lang="en-US"/>
              <a:t>Understand the benefits of marketing planning.</a:t>
            </a:r>
          </a:p>
          <a:p>
            <a:r>
              <a:rPr lang="en-US"/>
              <a:t>Describe the steps of developing a marketing plan.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9-4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430785-676E-4221-8749-79BF75B50740}" type="slidenum">
              <a:rPr lang="en-US"/>
              <a:pPr/>
              <a:t>39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Benefits of Planning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b="1" i="1" u="sng"/>
              <a:t>Marketing Matters Page 259</a:t>
            </a:r>
          </a:p>
          <a:p>
            <a:pPr lvl="1"/>
            <a:r>
              <a:rPr lang="en-US"/>
              <a:t>Write a brief description of the planning process you went through to prepare for a recent exam or assignment.  </a:t>
            </a:r>
            <a:r>
              <a:rPr lang="en-US" sz="2400" b="1" i="1"/>
              <a:t>(Chap 7&amp;8 Test)</a:t>
            </a:r>
          </a:p>
          <a:p>
            <a:pPr lvl="1"/>
            <a:r>
              <a:rPr lang="en-US"/>
              <a:t>How could you apply better organization and planning to improve the results?</a:t>
            </a:r>
            <a:br>
              <a:rPr lang="en-US"/>
            </a:br>
            <a:endParaRPr lang="en-US" sz="2000" b="1" i="1"/>
          </a:p>
          <a:p>
            <a:r>
              <a:rPr lang="en-US"/>
              <a:t>Read: Page 259 – Benefits of Planning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97894C-4CD7-4542-9F18-F4BC863424AC}" type="slidenum">
              <a:rPr lang="en-US"/>
              <a:pPr/>
              <a:t>4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Differentiating </a:t>
            </a:r>
            <a:br>
              <a:rPr lang="en-US"/>
            </a:br>
            <a:r>
              <a:rPr lang="en-US"/>
              <a:t>Market Segments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en-US"/>
              <a:t>Marketing Strategy: </a:t>
            </a:r>
          </a:p>
          <a:p>
            <a:pPr lvl="1"/>
            <a:r>
              <a:rPr lang="en-US"/>
              <a:t>The way marketing activities are planned and coordinated to achieve an organization's goals</a:t>
            </a:r>
            <a:br>
              <a:rPr lang="en-US"/>
            </a:br>
            <a:r>
              <a:rPr lang="en-US"/>
              <a:t> </a:t>
            </a:r>
          </a:p>
          <a:p>
            <a:r>
              <a:rPr lang="en-US"/>
              <a:t>Apply Your Marketing Concept:</a:t>
            </a:r>
          </a:p>
          <a:p>
            <a:pPr lvl="1"/>
            <a:r>
              <a:rPr lang="en-US"/>
              <a:t>Create a strategy that will profitably satisfy </a:t>
            </a:r>
            <a:br>
              <a:rPr lang="en-US"/>
            </a:br>
            <a:r>
              <a:rPr lang="en-US"/>
              <a:t>consumer’s needs and wants.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507DCF-A303-49F4-B834-5CED43C1BED2}" type="slidenum">
              <a:rPr lang="en-US"/>
              <a:pPr/>
              <a:t>40</a:t>
            </a:fld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Benefits of Planning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is a marketing plan?</a:t>
            </a:r>
          </a:p>
          <a:p>
            <a:pPr lvl="1"/>
            <a:r>
              <a:rPr lang="en-US"/>
              <a:t>A clear written description of the marketing strategies of a business and the way they will operate to accomplish each strategy.</a:t>
            </a:r>
            <a:br>
              <a:rPr lang="en-US"/>
            </a:br>
            <a:endParaRPr lang="en-US"/>
          </a:p>
          <a:p>
            <a:pPr lvl="1"/>
            <a:r>
              <a:rPr lang="en-US"/>
              <a:t>Aids in decision making and coordination of the many people, activities and resources involved in successful marketing.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F2FBB8-588D-46CF-917B-B51DDE7250A7}" type="slidenum">
              <a:rPr lang="en-US"/>
              <a:pPr/>
              <a:t>41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Benefits of Planning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n-US"/>
              <a:t>From Strategy to Plan</a:t>
            </a:r>
          </a:p>
          <a:p>
            <a:pPr lvl="1"/>
            <a:r>
              <a:rPr lang="en-US" b="1" i="1"/>
              <a:t>Marketing Strategy</a:t>
            </a:r>
            <a:r>
              <a:rPr lang="en-US"/>
              <a:t>: the way marketing activities are planned and coordinated to achieve an Organization/Business’s goals.</a:t>
            </a:r>
          </a:p>
          <a:p>
            <a:pPr lvl="2"/>
            <a:r>
              <a:rPr lang="en-US"/>
              <a:t>Identifies Target Market</a:t>
            </a:r>
          </a:p>
          <a:p>
            <a:pPr lvl="2"/>
            <a:r>
              <a:rPr lang="en-US"/>
              <a:t>Develops Marketing mix</a:t>
            </a:r>
            <a:br>
              <a:rPr lang="en-US"/>
            </a:br>
            <a:endParaRPr lang="en-US"/>
          </a:p>
          <a:p>
            <a:pPr lvl="1"/>
            <a:r>
              <a:rPr lang="en-US"/>
              <a:t>Mkt. Plan is based on Mkt. Strategy.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2BB14A-DF8E-4FA6-A94D-C26ACEA32F66}" type="slidenum">
              <a:rPr lang="en-US"/>
              <a:pPr/>
              <a:t>42</a:t>
            </a:fld>
            <a:endParaRPr lang="en-US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Benefits of Planning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From Strategy to Plan</a:t>
            </a:r>
          </a:p>
          <a:p>
            <a:pPr lvl="1">
              <a:lnSpc>
                <a:spcPct val="90000"/>
              </a:lnSpc>
            </a:pPr>
            <a:r>
              <a:rPr lang="en-US" b="1" i="1"/>
              <a:t>Marketing Plan</a:t>
            </a:r>
            <a:r>
              <a:rPr lang="en-US"/>
              <a:t> is an organized, objective method of planning each part of a marketing strategy and determining how the business should operate to be successful.</a:t>
            </a:r>
            <a:br>
              <a:rPr lang="en-US"/>
            </a:br>
            <a:endParaRPr lang="en-US" sz="1400"/>
          </a:p>
          <a:p>
            <a:pPr>
              <a:lnSpc>
                <a:spcPct val="90000"/>
              </a:lnSpc>
            </a:pP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Strategy</a:t>
            </a:r>
            <a:r>
              <a:rPr lang="en-US" b="1"/>
              <a:t> – describes what the business wants to do.</a:t>
            </a:r>
          </a:p>
          <a:p>
            <a:pPr>
              <a:lnSpc>
                <a:spcPct val="90000"/>
              </a:lnSpc>
            </a:pPr>
            <a:r>
              <a:rPr lang="en-US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Plan </a:t>
            </a:r>
            <a:r>
              <a:rPr lang="en-US" b="1"/>
              <a:t>– details how the strategy will be implemented and evaluated.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758C42-9BD4-44EE-B46E-9E6A8AB1EDDB}" type="slidenum">
              <a:rPr lang="en-US"/>
              <a:pPr/>
              <a:t>43</a:t>
            </a:fld>
            <a:endParaRPr lang="en-US"/>
          </a:p>
        </p:txBody>
      </p:sp>
      <p:sp>
        <p:nvSpPr>
          <p:cNvPr id="53252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</a:t>
            </a:r>
            <a:br>
              <a:rPr lang="en-US"/>
            </a:br>
            <a:r>
              <a:rPr lang="en-US"/>
              <a:t>Marketing Planning</a:t>
            </a:r>
          </a:p>
        </p:txBody>
      </p:sp>
      <p:sp>
        <p:nvSpPr>
          <p:cNvPr id="53253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/>
              <a:t>Planning to plan </a:t>
            </a:r>
          </a:p>
          <a:p>
            <a:pPr lvl="1">
              <a:spcBef>
                <a:spcPct val="10000"/>
              </a:spcBef>
            </a:pPr>
            <a:r>
              <a:rPr lang="en-US"/>
              <a:t>Market Plans are developed for a specific time period, often six months to a year.</a:t>
            </a:r>
          </a:p>
          <a:p>
            <a:pPr lvl="1">
              <a:spcBef>
                <a:spcPct val="10000"/>
              </a:spcBef>
            </a:pPr>
            <a:r>
              <a:rPr lang="en-US"/>
              <a:t>Usually, large companies have a number of:</a:t>
            </a:r>
          </a:p>
          <a:p>
            <a:pPr lvl="2">
              <a:spcBef>
                <a:spcPct val="10000"/>
              </a:spcBef>
            </a:pPr>
            <a:r>
              <a:rPr lang="en-US"/>
              <a:t>Researchers</a:t>
            </a:r>
          </a:p>
          <a:p>
            <a:pPr lvl="2">
              <a:spcBef>
                <a:spcPct val="10000"/>
              </a:spcBef>
            </a:pPr>
            <a:r>
              <a:rPr lang="en-US"/>
              <a:t>Analysts </a:t>
            </a:r>
          </a:p>
          <a:p>
            <a:pPr lvl="2">
              <a:spcBef>
                <a:spcPct val="10000"/>
              </a:spcBef>
            </a:pPr>
            <a:r>
              <a:rPr lang="en-US"/>
              <a:t>Support Staff</a:t>
            </a:r>
          </a:p>
          <a:p>
            <a:pPr lvl="2">
              <a:spcBef>
                <a:spcPct val="10000"/>
              </a:spcBef>
            </a:pPr>
            <a:r>
              <a:rPr lang="en-US"/>
              <a:t>All working continuously on preparing </a:t>
            </a:r>
            <a:br>
              <a:rPr lang="en-US"/>
            </a:br>
            <a:r>
              <a:rPr lang="en-US"/>
              <a:t>and updating marketing plans.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8A4212-DA5E-41BB-8816-3A025F2AB550}" type="slidenum">
              <a:rPr lang="en-US"/>
              <a:pPr/>
              <a:t>44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</a:t>
            </a:r>
            <a:br>
              <a:rPr lang="en-US"/>
            </a:br>
            <a:r>
              <a:rPr lang="en-US"/>
              <a:t>Marketing Planning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05800" cy="41148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/>
              <a:t>Plans require information</a:t>
            </a:r>
          </a:p>
          <a:p>
            <a:pPr lvl="1">
              <a:spcBef>
                <a:spcPct val="10000"/>
              </a:spcBef>
            </a:pPr>
            <a:r>
              <a:rPr lang="en-US" u="sng"/>
              <a:t>Performance of the company</a:t>
            </a:r>
          </a:p>
          <a:p>
            <a:pPr lvl="2">
              <a:spcBef>
                <a:spcPct val="10000"/>
              </a:spcBef>
            </a:pPr>
            <a:r>
              <a:rPr lang="en-US"/>
              <a:t>What happened in the past? What is expected now?</a:t>
            </a:r>
          </a:p>
          <a:p>
            <a:pPr lvl="1">
              <a:spcBef>
                <a:spcPct val="10000"/>
              </a:spcBef>
            </a:pPr>
            <a:r>
              <a:rPr lang="en-US" u="sng"/>
              <a:t>Performance of competitors</a:t>
            </a:r>
          </a:p>
          <a:p>
            <a:pPr lvl="2">
              <a:spcBef>
                <a:spcPct val="10000"/>
              </a:spcBef>
            </a:pPr>
            <a:r>
              <a:rPr lang="en-US"/>
              <a:t>Evaluate the competition. Know strength/weakness.</a:t>
            </a:r>
          </a:p>
          <a:p>
            <a:pPr lvl="1">
              <a:spcBef>
                <a:spcPct val="10000"/>
              </a:spcBef>
            </a:pPr>
            <a:r>
              <a:rPr lang="en-US" u="sng"/>
              <a:t>Changes outside the company</a:t>
            </a:r>
          </a:p>
          <a:p>
            <a:pPr lvl="2">
              <a:spcBef>
                <a:spcPct val="10000"/>
              </a:spcBef>
            </a:pPr>
            <a:r>
              <a:rPr lang="en-US"/>
              <a:t>Economy. Laws. Taxes. Licenses. New Technology.</a:t>
            </a:r>
          </a:p>
          <a:p>
            <a:pPr lvl="1">
              <a:spcBef>
                <a:spcPct val="10000"/>
              </a:spcBef>
            </a:pPr>
            <a:r>
              <a:rPr lang="en-US" u="sng"/>
              <a:t>Info about current &amp; prospective customers</a:t>
            </a:r>
          </a:p>
          <a:p>
            <a:pPr lvl="2">
              <a:spcBef>
                <a:spcPct val="10000"/>
              </a:spcBef>
            </a:pPr>
            <a:r>
              <a:rPr lang="en-US"/>
              <a:t>Customer Perceptions. Product Improvements?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BCFAE3-BA0F-4456-AFB2-DAF553401377}" type="slidenum">
              <a:rPr lang="en-US"/>
              <a:pPr/>
              <a:t>45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</a:t>
            </a:r>
            <a:br>
              <a:rPr lang="en-US"/>
            </a:br>
            <a:r>
              <a:rPr lang="en-US"/>
              <a:t>Marketing Planning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267200"/>
          </a:xfrm>
        </p:spPr>
        <p:txBody>
          <a:bodyPr/>
          <a:lstStyle/>
          <a:p>
            <a:pPr>
              <a:spcBef>
                <a:spcPct val="10000"/>
              </a:spcBef>
            </a:pPr>
            <a:r>
              <a:rPr lang="en-US"/>
              <a:t>Gathering needed information</a:t>
            </a:r>
          </a:p>
          <a:p>
            <a:pPr lvl="1">
              <a:spcBef>
                <a:spcPct val="10000"/>
              </a:spcBef>
            </a:pPr>
            <a:r>
              <a:rPr lang="en-US"/>
              <a:t>Much info needed in developing marketing plans is readily available in their MkIS.</a:t>
            </a:r>
          </a:p>
          <a:p>
            <a:pPr lvl="2">
              <a:spcBef>
                <a:spcPct val="10000"/>
              </a:spcBef>
            </a:pPr>
            <a:r>
              <a:rPr lang="en-US"/>
              <a:t>Records of production, operations, sales.</a:t>
            </a:r>
          </a:p>
          <a:p>
            <a:pPr lvl="2">
              <a:spcBef>
                <a:spcPct val="10000"/>
              </a:spcBef>
            </a:pPr>
            <a:r>
              <a:rPr lang="en-US"/>
              <a:t>Detailed info on customers in purchasing history.</a:t>
            </a:r>
          </a:p>
          <a:p>
            <a:pPr lvl="2">
              <a:spcBef>
                <a:spcPct val="10000"/>
              </a:spcBef>
            </a:pPr>
            <a:r>
              <a:rPr lang="en-US"/>
              <a:t>Regularly gathered data on competitors.</a:t>
            </a:r>
          </a:p>
          <a:p>
            <a:pPr lvl="1">
              <a:spcBef>
                <a:spcPct val="10000"/>
              </a:spcBef>
            </a:pPr>
            <a:r>
              <a:rPr lang="en-US"/>
              <a:t>Government Agencies</a:t>
            </a:r>
          </a:p>
          <a:p>
            <a:pPr lvl="1">
              <a:spcBef>
                <a:spcPct val="10000"/>
              </a:spcBef>
            </a:pPr>
            <a:r>
              <a:rPr lang="en-US"/>
              <a:t>Trade Associations</a:t>
            </a:r>
          </a:p>
          <a:p>
            <a:pPr lvl="1">
              <a:spcBef>
                <a:spcPct val="10000"/>
              </a:spcBef>
            </a:pPr>
            <a:r>
              <a:rPr lang="en-US"/>
              <a:t>Private Research Firms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567092-E5EE-4337-8877-171CDBD58725}" type="slidenum">
              <a:rPr lang="en-US"/>
              <a:pPr/>
              <a:t>46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</a:t>
            </a:r>
            <a:br>
              <a:rPr lang="en-US"/>
            </a:br>
            <a:r>
              <a:rPr lang="en-US"/>
              <a:t>A MARKETING PLAN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endParaRPr lang="en-US" sz="2800"/>
          </a:p>
          <a:p>
            <a:r>
              <a:rPr lang="en-US" sz="2800"/>
              <a:t>Identify the five types of market analysis used in developing a marketing plan.</a:t>
            </a:r>
          </a:p>
          <a:p>
            <a:r>
              <a:rPr lang="en-US" sz="2800"/>
              <a:t>Explain how a marketing strategy is incorporated within a marketing plan.</a:t>
            </a:r>
          </a:p>
          <a:p>
            <a:r>
              <a:rPr lang="en-US" sz="2800"/>
              <a:t>Explain the need for activity schedules and evaluation procedures in a marketing plan.</a:t>
            </a:r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9-5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65F660-8B53-4982-BD2B-59E90A054DB5}" type="slidenum">
              <a:rPr lang="en-US"/>
              <a:pPr/>
              <a:t>47</a:t>
            </a:fld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Market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4114800"/>
          </a:xfrm>
        </p:spPr>
        <p:txBody>
          <a:bodyPr/>
          <a:lstStyle/>
          <a:p>
            <a:r>
              <a:rPr lang="en-US" b="1" i="1" u="sng"/>
              <a:t>Market Analysis</a:t>
            </a:r>
            <a:r>
              <a:rPr lang="en-US"/>
              <a:t>: identifies a business’s strengths/weaknesses and the opportunities/threats it faces.</a:t>
            </a:r>
            <a:br>
              <a:rPr lang="en-US"/>
            </a:br>
            <a:endParaRPr lang="en-US"/>
          </a:p>
          <a:p>
            <a:pPr lvl="1"/>
            <a:r>
              <a:rPr lang="en-US" sz="2600"/>
              <a:t>A summary of analysis is usually the first section of a marketing plan to provide objective information on which the strategy is based. </a:t>
            </a:r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3F0ABB-4EEA-4C2A-A6A3-BE9BFD96FED1}" type="slidenum">
              <a:rPr lang="en-US"/>
              <a:pPr/>
              <a:t>48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Market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#1</a:t>
            </a:r>
            <a:r>
              <a:rPr lang="en-US"/>
              <a:t> ~ Company Mission</a:t>
            </a:r>
          </a:p>
          <a:p>
            <a:pPr lvl="1"/>
            <a:r>
              <a:rPr lang="en-US"/>
              <a:t>Mission: purpose of the company which identifies the nature of the business or the reasons the business exists</a:t>
            </a:r>
          </a:p>
          <a:p>
            <a:pPr lvl="1"/>
            <a:r>
              <a:rPr lang="en-US"/>
              <a:t>Marketing planners concentrate their efforts in areas where company is known &amp; works best</a:t>
            </a:r>
          </a:p>
          <a:p>
            <a:r>
              <a:rPr lang="en-US" sz="2600"/>
              <a:t>Automobile Dealership Mission Statement</a:t>
            </a:r>
            <a:r>
              <a:rPr lang="en-US"/>
              <a:t>:</a:t>
            </a:r>
          </a:p>
          <a:p>
            <a:pPr lvl="1"/>
            <a:r>
              <a:rPr lang="en-US" sz="1800"/>
              <a:t>“To offer quality automobiles at fair prices, provide fast and effective </a:t>
            </a:r>
            <a:br>
              <a:rPr lang="en-US" sz="1800"/>
            </a:br>
            <a:r>
              <a:rPr lang="en-US" sz="1800"/>
              <a:t>service and treat every customer with courtesy and respect.”</a:t>
            </a:r>
            <a:r>
              <a:rPr lang="en-US"/>
              <a:t> 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9CC8E-DBD3-4CBE-87D7-5EE2460B546F}" type="slidenum">
              <a:rPr lang="en-US"/>
              <a:pPr/>
              <a:t>49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Market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#2</a:t>
            </a:r>
            <a:r>
              <a:rPr lang="en-US"/>
              <a:t> ~ Current markets and strategies</a:t>
            </a:r>
          </a:p>
          <a:p>
            <a:pPr lvl="1"/>
            <a:r>
              <a:rPr lang="en-US"/>
              <a:t>Review current marketing efforts &amp; their effectiveness to decide on new/altered efforts.</a:t>
            </a:r>
            <a:br>
              <a:rPr lang="en-US"/>
            </a:br>
            <a:endParaRPr lang="en-US"/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#3</a:t>
            </a:r>
            <a:r>
              <a:rPr lang="en-US"/>
              <a:t> ~ Primary competitors</a:t>
            </a:r>
          </a:p>
          <a:p>
            <a:pPr lvl="1"/>
            <a:r>
              <a:rPr lang="en-US"/>
              <a:t>Objective evaluation of strengths/weaknesses of each competitor helps decide how to compete with each competitor.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F2FC44-D957-4330-8FFA-72790B08703D}" type="slidenum">
              <a:rPr lang="en-US"/>
              <a:pPr/>
              <a:t>5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Start with a Market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/>
              <a:t>A market includes </a:t>
            </a:r>
            <a:r>
              <a:rPr lang="en-US" i="1" u="sng"/>
              <a:t>all</a:t>
            </a:r>
            <a:r>
              <a:rPr lang="en-US"/>
              <a:t> the consumers available for a business to serve by selling a product/service.</a:t>
            </a:r>
          </a:p>
          <a:p>
            <a:endParaRPr lang="en-US" sz="1000"/>
          </a:p>
          <a:p>
            <a:r>
              <a:rPr lang="en-US"/>
              <a:t>Many different people in the market make it nearly impossible to serve </a:t>
            </a:r>
            <a:r>
              <a:rPr lang="en-US" i="1" u="sng"/>
              <a:t>all</a:t>
            </a:r>
            <a:r>
              <a:rPr lang="en-US"/>
              <a:t> customers well – narrow it down. (Target)</a:t>
            </a:r>
            <a:br>
              <a:rPr lang="en-US"/>
            </a:br>
            <a:endParaRPr lang="en-US" sz="1000"/>
          </a:p>
          <a:p>
            <a:r>
              <a:rPr lang="en-US" sz="3000"/>
              <a:t>Marketing Class Example – Seniors &amp; Grads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08219C-EF9E-4FCB-BB5F-3626A754F40D}" type="slidenum">
              <a:rPr lang="en-US"/>
              <a:pPr/>
              <a:t>50</a:t>
            </a:fld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the Market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#4</a:t>
            </a:r>
            <a:r>
              <a:rPr lang="en-US"/>
              <a:t> ~ External environment</a:t>
            </a:r>
          </a:p>
          <a:p>
            <a:pPr lvl="1"/>
            <a:r>
              <a:rPr lang="en-US"/>
              <a:t>Identifies factors outside of the company that may affect performance.</a:t>
            </a:r>
          </a:p>
          <a:p>
            <a:pPr lvl="1"/>
            <a:r>
              <a:rPr lang="en-US" sz="2400"/>
              <a:t>Includes: economy, competition, laws, technology, costs &amp; the expectations and needs of society.</a:t>
            </a:r>
          </a:p>
          <a:p>
            <a:pPr lvl="1">
              <a:buFont typeface="Wingdings" pitchFamily="2" charset="2"/>
              <a:buNone/>
            </a:pPr>
            <a:endParaRPr lang="en-US" sz="1200"/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#5</a:t>
            </a:r>
            <a:r>
              <a:rPr lang="en-US"/>
              <a:t> ~ Internal analysis</a:t>
            </a:r>
          </a:p>
          <a:p>
            <a:pPr lvl="1"/>
            <a:r>
              <a:rPr lang="en-US"/>
              <a:t>Thorough and objective review of current operating &amp; financial performance of company.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4C6C13-DDA2-4AC8-ADB8-A7E76227DFC6}" type="slidenum">
              <a:rPr lang="en-US"/>
              <a:pPr/>
              <a:t>51</a:t>
            </a:fld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the Marketing Strategy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#1</a:t>
            </a:r>
            <a:r>
              <a:rPr lang="en-US"/>
              <a:t> ~ Determining goals and outcomes</a:t>
            </a:r>
          </a:p>
          <a:p>
            <a:pPr lvl="1"/>
            <a:r>
              <a:rPr lang="en-US"/>
              <a:t>Planned achievements or expected outcomes of marketing efforts including:</a:t>
            </a:r>
            <a:br>
              <a:rPr lang="en-US"/>
            </a:br>
            <a:endParaRPr lang="en-US"/>
          </a:p>
          <a:p>
            <a:pPr lvl="1"/>
            <a:r>
              <a:rPr lang="en-US"/>
              <a:t>Increased sales/profits for products</a:t>
            </a:r>
          </a:p>
          <a:p>
            <a:pPr lvl="1"/>
            <a:r>
              <a:rPr lang="en-US"/>
              <a:t>Increased market shares for product or area</a:t>
            </a:r>
          </a:p>
          <a:p>
            <a:pPr lvl="1"/>
            <a:r>
              <a:rPr lang="en-US"/>
              <a:t>Increased marketing mix elements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E1070F-F547-4442-9B46-8042DFB98417}" type="slidenum">
              <a:rPr lang="en-US"/>
              <a:pPr/>
              <a:t>52</a:t>
            </a:fld>
            <a:endParaRPr lang="en-US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the Marketing Strategy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#2</a:t>
            </a:r>
            <a:r>
              <a:rPr lang="en-US"/>
              <a:t> ~ Defining a target market</a:t>
            </a:r>
          </a:p>
          <a:p>
            <a:pPr lvl="1"/>
            <a:r>
              <a:rPr lang="en-US"/>
              <a:t>Clearly defined target markets can be located, the characteristics are understood, and the market’s needs and wants are understood. 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#3</a:t>
            </a:r>
            <a:r>
              <a:rPr lang="en-US"/>
              <a:t> ~ Specifying the marketing mix</a:t>
            </a:r>
          </a:p>
          <a:p>
            <a:pPr lvl="1"/>
            <a:r>
              <a:rPr lang="en-US"/>
              <a:t>Complete description of each mix element so everyone involved in implementing the mix understands what the company plans to do.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6C01E3-B528-4175-9FD3-C62AD84982EE}" type="slidenum">
              <a:rPr lang="en-US"/>
              <a:pPr/>
              <a:t>53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Developing the Marketing Strategy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#4</a:t>
            </a:r>
            <a:r>
              <a:rPr lang="en-US"/>
              <a:t> ~ Developing a positioning statement</a:t>
            </a:r>
          </a:p>
          <a:p>
            <a:pPr lvl="1"/>
            <a:r>
              <a:rPr lang="en-US" b="1" i="1" u="sng"/>
              <a:t>Positioning Statement</a:t>
            </a:r>
            <a:r>
              <a:rPr lang="en-US"/>
              <a:t>: specific description of the unique qualities of the marketing mix that make it </a:t>
            </a:r>
            <a:r>
              <a:rPr lang="en-US" i="1" u="sng"/>
              <a:t>different from the competition</a:t>
            </a:r>
            <a:r>
              <a:rPr lang="en-US"/>
              <a:t> and </a:t>
            </a:r>
            <a:r>
              <a:rPr lang="en-US" i="1" u="sng"/>
              <a:t>satisfying to the target market</a:t>
            </a:r>
            <a:r>
              <a:rPr lang="en-US"/>
              <a:t>. </a:t>
            </a:r>
          </a:p>
          <a:p>
            <a:pPr lvl="1"/>
            <a:endParaRPr lang="en-US"/>
          </a:p>
          <a:p>
            <a:pPr lvl="1"/>
            <a:r>
              <a:rPr lang="en-US"/>
              <a:t>Working in Teams Page 268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1B8EE2-7166-4B11-8E29-421E0496A528}" type="slidenum">
              <a:rPr lang="en-US"/>
              <a:pPr/>
              <a:t>54</a:t>
            </a:fld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Planning for Action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Activity Schedule</a:t>
            </a:r>
          </a:p>
          <a:p>
            <a:pPr lvl="1"/>
            <a:r>
              <a:rPr lang="en-US"/>
              <a:t>Completing a marketing strategy requires many detailed activities and assigned responsibilities to complete each activity.</a:t>
            </a:r>
          </a:p>
          <a:p>
            <a:r>
              <a:rPr lang="en-US"/>
              <a:t>Evaluation Procedures</a:t>
            </a:r>
          </a:p>
          <a:p>
            <a:pPr lvl="1"/>
            <a:r>
              <a:rPr lang="en-US"/>
              <a:t>Developed to determine if the action plan is effective by measuring if activities were completed correctly and on time.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48B03B-D6F5-47A3-AC67-751B0AE5D4CE}" type="slidenum">
              <a:rPr lang="en-US"/>
              <a:pPr/>
              <a:t>6</a:t>
            </a:fld>
            <a:endParaRPr 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Recognize the Differences </a:t>
            </a:r>
            <a:br>
              <a:rPr lang="en-US"/>
            </a:br>
            <a:r>
              <a:rPr lang="en-US"/>
              <a:t>and Similarities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419600"/>
          </a:xfrm>
        </p:spPr>
        <p:txBody>
          <a:bodyPr/>
          <a:lstStyle/>
          <a:p>
            <a:r>
              <a:rPr lang="en-US"/>
              <a:t>Graduate Product Consumers may include:</a:t>
            </a:r>
          </a:p>
          <a:p>
            <a:pPr lvl="2"/>
            <a:r>
              <a:rPr lang="en-US"/>
              <a:t>Graduating Preschool, Elementary, Jr. High</a:t>
            </a:r>
          </a:p>
          <a:p>
            <a:pPr lvl="2"/>
            <a:r>
              <a:rPr lang="en-US"/>
              <a:t>Graduating Senior High Schools</a:t>
            </a:r>
          </a:p>
          <a:p>
            <a:pPr lvl="2"/>
            <a:r>
              <a:rPr lang="en-US"/>
              <a:t>Graduating College/University</a:t>
            </a:r>
          </a:p>
          <a:p>
            <a:pPr lvl="2"/>
            <a:r>
              <a:rPr lang="en-US"/>
              <a:t>Graduating Adult Education</a:t>
            </a:r>
          </a:p>
          <a:p>
            <a:r>
              <a:rPr lang="en-US"/>
              <a:t>The differences among all these different  people who could buy graduation products will affect purchasing decisions and info.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7FAE8C-0149-45FC-AE19-ABA373A5C950}" type="slidenum">
              <a:rPr lang="en-US"/>
              <a:pPr/>
              <a:t>7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Segmenting Factors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en-US" sz="3000"/>
              <a:t>Segments: components of a market in which people have 1 or more similar characteristics.</a:t>
            </a:r>
          </a:p>
          <a:p>
            <a:endParaRPr lang="en-US" sz="1000"/>
          </a:p>
          <a:p>
            <a:endParaRPr lang="en-US" sz="1000"/>
          </a:p>
          <a:p>
            <a:r>
              <a:rPr lang="en-US" sz="3000"/>
              <a:t>Figure 9-1 on Page 239</a:t>
            </a:r>
          </a:p>
          <a:p>
            <a:endParaRPr lang="en-US" sz="1000"/>
          </a:p>
          <a:p>
            <a:endParaRPr lang="en-US" sz="1000"/>
          </a:p>
          <a:p>
            <a:r>
              <a:rPr lang="en-US" sz="3000"/>
              <a:t>Most important factors used to segment a market are: </a:t>
            </a:r>
            <a:r>
              <a:rPr lang="en-US" sz="3000" b="1" i="1" u="sng"/>
              <a:t>wants &amp; needs of consumers.</a:t>
            </a:r>
          </a:p>
          <a:p>
            <a:endParaRPr lang="en-US" sz="100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671178-0863-41C3-847A-57C51CB9F378}" type="slidenum">
              <a:rPr lang="en-US"/>
              <a:pPr/>
              <a:t>8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Factors Used to Segment a Market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/>
              <a:t>Figure 9-1 on Page 239</a:t>
            </a:r>
          </a:p>
          <a:p>
            <a:endParaRPr lang="en-US" sz="1000" b="1"/>
          </a:p>
          <a:p>
            <a:endParaRPr lang="en-US" sz="1000"/>
          </a:p>
          <a:p>
            <a:r>
              <a:rPr lang="en-US" sz="2800"/>
              <a:t>Wants and Needs - most important</a:t>
            </a:r>
          </a:p>
          <a:p>
            <a:r>
              <a:rPr lang="en-US" sz="2800"/>
              <a:t>Demographics - Age, Income, Location, Education</a:t>
            </a:r>
          </a:p>
          <a:p>
            <a:r>
              <a:rPr lang="en-US" sz="2800"/>
              <a:t>Psychographics &amp; Lifestyle - Activities, Customs </a:t>
            </a:r>
          </a:p>
          <a:p>
            <a:r>
              <a:rPr lang="en-US" sz="2800"/>
              <a:t>Buying Behavior - way customers make purchases</a:t>
            </a:r>
          </a:p>
          <a:p>
            <a:r>
              <a:rPr lang="en-US" sz="2800"/>
              <a:t>Attitudes - How do they feel about product/brand?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192AD9-4F78-427E-895B-2EA4421EFC37}" type="slidenum">
              <a:rPr lang="en-US"/>
              <a:pPr/>
              <a:t>9</a:t>
            </a:fld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Work as a Team</a:t>
            </a:r>
            <a:br>
              <a:rPr lang="en-US" sz="3200"/>
            </a:br>
            <a:r>
              <a:rPr lang="en-US" sz="3200"/>
              <a:t>Page 239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Work with your team to complete a demographic analysis of all the students in your class. </a:t>
            </a:r>
          </a:p>
          <a:p>
            <a:r>
              <a:rPr lang="en-US"/>
              <a:t>Identify five of more demographic characteristics </a:t>
            </a:r>
            <a:r>
              <a:rPr lang="en-US" b="1" u="sng"/>
              <a:t>and</a:t>
            </a:r>
            <a:r>
              <a:rPr lang="en-US"/>
              <a:t> two or three categories for each characteristic.</a:t>
            </a:r>
          </a:p>
          <a:p>
            <a:r>
              <a:rPr lang="en-US"/>
              <a:t>See example </a:t>
            </a:r>
            <a:r>
              <a:rPr lang="en-US" sz="2800"/>
              <a:t>(tan box – page 239)</a:t>
            </a:r>
            <a:r>
              <a:rPr lang="en-US"/>
              <a:t>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1419</TotalTime>
  <Words>2224</Words>
  <Application>Microsoft Office PowerPoint</Application>
  <PresentationFormat>On-screen Show (4:3)</PresentationFormat>
  <Paragraphs>465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09 MKTG</vt:lpstr>
      <vt:lpstr>DEVELOPING A MARKETING  STRATEGY AND MARKETING PLAN</vt:lpstr>
      <vt:lpstr>Slide 2</vt:lpstr>
      <vt:lpstr>ELEMENTS OF A MARKETING STRATEGY</vt:lpstr>
      <vt:lpstr>Differentiating  Market Segments</vt:lpstr>
      <vt:lpstr>Start with a Market</vt:lpstr>
      <vt:lpstr>Recognize the Differences  and Similarities </vt:lpstr>
      <vt:lpstr>Segmenting Factors</vt:lpstr>
      <vt:lpstr>Important Factors Used to Segment a Market</vt:lpstr>
      <vt:lpstr>Work as a Team Page 239</vt:lpstr>
      <vt:lpstr>Work as a Team Results</vt:lpstr>
      <vt:lpstr>Selecting Target Markets</vt:lpstr>
      <vt:lpstr>Criteria #1 – Selecting Target Market</vt:lpstr>
      <vt:lpstr>Criteria #3 – Selecting Target Market</vt:lpstr>
      <vt:lpstr>MARKETING MIX ALTERNATIVES</vt:lpstr>
      <vt:lpstr>Fine-Tuning the Product</vt:lpstr>
      <vt:lpstr>Fine-Tuning the Product</vt:lpstr>
      <vt:lpstr>Fine-Tuning the Product</vt:lpstr>
      <vt:lpstr>Fine-Tuning the Product</vt:lpstr>
      <vt:lpstr>Fine-Tuning the Product</vt:lpstr>
      <vt:lpstr>Distribution, Price, and Promotion</vt:lpstr>
      <vt:lpstr>Analyzing the Product Life Cycle</vt:lpstr>
      <vt:lpstr>Analyzing the Product Life Cycle</vt:lpstr>
      <vt:lpstr>Stages of a  Product Life Cycle</vt:lpstr>
      <vt:lpstr>Analyzing the Product Life Cycle</vt:lpstr>
      <vt:lpstr>Analyzing the Product Life Cycle</vt:lpstr>
      <vt:lpstr>Analyzing the Product Life Cycle</vt:lpstr>
      <vt:lpstr>Analyzing the Product Life Cycle</vt:lpstr>
      <vt:lpstr>ANALYZING CONSUMER  PURCHASE CLASSIFICATIONS</vt:lpstr>
      <vt:lpstr>How Consumers Shop</vt:lpstr>
      <vt:lpstr>Classifying Products  #1 - Convenience Goods</vt:lpstr>
      <vt:lpstr>Classifying Products  #2 - Shopping Goods</vt:lpstr>
      <vt:lpstr>Classifying Products  Specialty &amp; Unsought Goods</vt:lpstr>
      <vt:lpstr>Using Purchase Classifications in Marketing</vt:lpstr>
      <vt:lpstr>Using Purchase Classifications in Marketing </vt:lpstr>
      <vt:lpstr>Using Purchase Classifications in Marketing </vt:lpstr>
      <vt:lpstr>Using Purchase Classifications in Marketing </vt:lpstr>
      <vt:lpstr>Using Purchase Classifications in Marketing </vt:lpstr>
      <vt:lpstr>MARKETING PLANNING</vt:lpstr>
      <vt:lpstr>The Benefits of Planning</vt:lpstr>
      <vt:lpstr>The Benefits of Planning</vt:lpstr>
      <vt:lpstr>The Benefits of Planning</vt:lpstr>
      <vt:lpstr>The Benefits of Planning</vt:lpstr>
      <vt:lpstr>Preparing for  Marketing Planning</vt:lpstr>
      <vt:lpstr>Preparing for  Marketing Planning</vt:lpstr>
      <vt:lpstr>Preparing for  Marketing Planning</vt:lpstr>
      <vt:lpstr>DEVELOPING A MARKETING PLAN</vt:lpstr>
      <vt:lpstr>Analyzing the Market</vt:lpstr>
      <vt:lpstr>Analyzing the Market</vt:lpstr>
      <vt:lpstr>Analyzing the Market</vt:lpstr>
      <vt:lpstr>Analyzing the Market</vt:lpstr>
      <vt:lpstr>Developing the Marketing Strategy</vt:lpstr>
      <vt:lpstr>Developing the Marketing Strategy</vt:lpstr>
      <vt:lpstr>Developing the Marketing Strategy</vt:lpstr>
      <vt:lpstr>Planning for Action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MARKETING  STRATEGY AND MARKETING PLAN</dc:title>
  <dc:creator>Sundling, Jessica</dc:creator>
  <cp:lastModifiedBy>tmsadmin</cp:lastModifiedBy>
  <cp:revision>52</cp:revision>
  <dcterms:created xsi:type="dcterms:W3CDTF">2001-11-07T21:10:36Z</dcterms:created>
  <dcterms:modified xsi:type="dcterms:W3CDTF">2014-01-15T17:39:44Z</dcterms:modified>
</cp:coreProperties>
</file>